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66" r:id="rId2"/>
    <p:sldId id="271" r:id="rId3"/>
    <p:sldId id="258" r:id="rId4"/>
    <p:sldId id="270" r:id="rId5"/>
    <p:sldId id="275" r:id="rId6"/>
    <p:sldId id="274" r:id="rId7"/>
    <p:sldId id="26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6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43"/>
    <p:restoredTop sz="97746"/>
  </p:normalViewPr>
  <p:slideViewPr>
    <p:cSldViewPr snapToGrid="0" snapToObjects="1">
      <p:cViewPr>
        <p:scale>
          <a:sx n="108" d="100"/>
          <a:sy n="108" d="100"/>
        </p:scale>
        <p:origin x="144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242EB4-DF1F-5A40-8335-DD5878AF9029}" type="datetimeFigureOut">
              <a:rPr lang="en-US" smtClean="0"/>
              <a:t>12/27/20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17E29F-2933-B74F-A9AE-F122D36B9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205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7E29F-2933-B74F-A9AE-F122D36B936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147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46E7C-EAA4-A549-AB03-AD9FDFCCD4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4E2F39-7F66-514C-8B68-69C4A3233A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F5F8E-237E-724D-9340-CF70840C7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466D8-E1BE-A34A-AD1A-708D5859A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2E806-A9F8-DC4C-B064-13B40CFD9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848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33A9C-2610-5446-9EC2-9CFAFC4C9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A538AF-2D2B-AC47-B53C-5D760B51EA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80BA5-056A-CA4B-920B-BD0BC0288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CC15A-D44D-E943-91A3-12EC0AEE7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61F8D-AE97-654D-849E-E0E8CF86A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05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5BD9E6-4B3F-7A44-BB38-3296999F49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8506ED-20B9-F84D-8022-E9EAB9E030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9AF15-03B7-A94D-98B8-69FCB238E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15F52-0190-374A-B474-6379BD47B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1A97F-A29E-2940-80F9-4D0839A5F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881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5DC4D-866B-7842-B359-39BE777BC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40DC8-CE05-7843-B38A-DBCB8B167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F5538-5F10-C04B-99FD-ED9263F53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6AD43-C3A0-1C42-BA53-DB6815DEB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F3EF5-AB5A-6242-9AE1-DD74F84BC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381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33223-DE22-834B-A29F-7E345159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49109D-2FE8-1A4D-AB94-C592218C3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9AC89-BD9C-0143-97A1-42E78BB32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E43FC-019F-1544-B98A-C0AE2B61E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22708-69C8-1945-AD3F-8E77C61B4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98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CCBF1-E70E-8C4E-A0D1-AF689080F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7A3B3-8025-F647-8D4D-CD5C33A84C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C411FE-C84C-F444-A360-5F72F2EB9B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95EC30-25DE-334B-9C40-80878D530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EE328D-8C0A-7C44-AAB1-6CA55B275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48A6AB-74F9-D344-A866-199257290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439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9796-B4BF-CE45-B4C7-7C243D4EF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ABDD1-42E2-1A48-B14F-33D24C13F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9E269F-6417-1645-8384-127E4CFBFB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759D1F-CB71-F847-8A95-1DE17E7572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C52E14-315A-4142-8895-01A5B60CEC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DEBFA9-36E0-D646-A0FC-CA274159A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D4FF62-A1C5-CF40-B9F7-9481F3CE5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7F2602-CF28-E44E-B587-CD58F6A3E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46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394CF-3ABB-B544-AB48-02015E383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63FF6-FB20-AF4B-A629-847DB3462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4E94AE-C4EC-374D-9E27-03D5031E6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BD47E8-55AA-534C-862A-4F505C66B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411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984CDE-7778-5447-B790-1AFD1888F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EA1B7D-5C02-7545-864D-9984C4CE9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4710D-ACC5-C043-AF0F-9FE1A0FF0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830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D3C2F-3B3C-D84F-8602-D01267997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3CD0B-17F8-B549-A409-DAFB9773C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ADDDB-176C-9545-B20A-85294FEB8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790BB5-12E0-9F44-A55F-7A171F5ED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2D090-A171-984C-B234-2B6058BB3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27656-DA99-0945-949C-CC776534C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988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DF382-2122-5447-9354-156A792CF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83FF13-FB15-D14A-94BF-D59DE5FACD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846C4E-3950-E04E-88CD-9925A335E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70303B-AAF3-5849-AA76-00A93DE91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CDFCFE-317F-E54C-912C-923F8BE4B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3A3732-A034-0A4A-8480-731815BA0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577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27B6B8-1B92-DE42-8A45-F05A4F5DB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16F5E-FA9B-8646-B827-21E492AA2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E96A8-7517-6D40-8217-135BB6730D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911B3-9469-9E44-9427-81DC1550CCBA}" type="datetimeFigureOut">
              <a:rPr lang="en-US" smtClean="0"/>
              <a:t>12/27/20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E5DB4F-89FB-D546-AB50-76097475B3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98B43-9B50-B043-8DE2-7219BA7457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469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CA1A60D-E20A-114A-8FC6-8368366C4208}"/>
              </a:ext>
            </a:extLst>
          </p:cNvPr>
          <p:cNvSpPr txBox="1">
            <a:spLocks/>
          </p:cNvSpPr>
          <p:nvPr/>
        </p:nvSpPr>
        <p:spPr>
          <a:xfrm>
            <a:off x="4307633" y="3795975"/>
            <a:ext cx="7492046" cy="6368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Visual parsed Kubernetes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A0DDC25-726A-D346-B626-7DF96B799B0D}"/>
              </a:ext>
            </a:extLst>
          </p:cNvPr>
          <p:cNvSpPr txBox="1">
            <a:spLocks/>
          </p:cNvSpPr>
          <p:nvPr/>
        </p:nvSpPr>
        <p:spPr>
          <a:xfrm>
            <a:off x="1837773" y="2066306"/>
            <a:ext cx="3674564" cy="13626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6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VpK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BD40358-9B85-AC41-B7D6-815F2B424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748" y="3710080"/>
            <a:ext cx="808614" cy="80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88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7F5F6D8D-5C0B-9A43-A426-31BE22332273}"/>
              </a:ext>
            </a:extLst>
          </p:cNvPr>
          <p:cNvSpPr/>
          <p:nvPr/>
        </p:nvSpPr>
        <p:spPr>
          <a:xfrm>
            <a:off x="8313924" y="961901"/>
            <a:ext cx="3299968" cy="5723907"/>
          </a:xfrm>
          <a:prstGeom prst="roundRect">
            <a:avLst>
              <a:gd name="adj" fmla="val 401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6B6093C-3835-4743-A773-19B29D4F74A4}"/>
              </a:ext>
            </a:extLst>
          </p:cNvPr>
          <p:cNvSpPr/>
          <p:nvPr/>
        </p:nvSpPr>
        <p:spPr>
          <a:xfrm>
            <a:off x="623477" y="950026"/>
            <a:ext cx="7344866" cy="5723907"/>
          </a:xfrm>
          <a:prstGeom prst="roundRect">
            <a:avLst>
              <a:gd name="adj" fmla="val 401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8A9E95B-1FCB-9D42-BE20-FB8699AA6E78}"/>
              </a:ext>
            </a:extLst>
          </p:cNvPr>
          <p:cNvCxnSpPr>
            <a:cxnSpLocks/>
          </p:cNvCxnSpPr>
          <p:nvPr/>
        </p:nvCxnSpPr>
        <p:spPr>
          <a:xfrm>
            <a:off x="4540555" y="2415265"/>
            <a:ext cx="0" cy="3793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9BE4D8D-3B2C-E14E-864E-4DBD270CF2E4}"/>
              </a:ext>
            </a:extLst>
          </p:cNvPr>
          <p:cNvCxnSpPr>
            <a:cxnSpLocks/>
          </p:cNvCxnSpPr>
          <p:nvPr/>
        </p:nvCxnSpPr>
        <p:spPr>
          <a:xfrm>
            <a:off x="7713469" y="3121128"/>
            <a:ext cx="855327" cy="0"/>
          </a:xfrm>
          <a:prstGeom prst="straightConnector1">
            <a:avLst/>
          </a:prstGeom>
          <a:ln w="508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D73250-4117-7D4B-A1A9-CA0A2F2F5CBF}"/>
              </a:ext>
            </a:extLst>
          </p:cNvPr>
          <p:cNvGrpSpPr/>
          <p:nvPr/>
        </p:nvGrpSpPr>
        <p:grpSpPr>
          <a:xfrm>
            <a:off x="1107544" y="2570018"/>
            <a:ext cx="3061770" cy="3717691"/>
            <a:chOff x="1198282" y="1156863"/>
            <a:chExt cx="3061770" cy="3717691"/>
          </a:xfrm>
        </p:grpSpPr>
        <p:pic>
          <p:nvPicPr>
            <p:cNvPr id="6" name="Picture 5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0BECB03F-499F-3346-96C0-A46951A24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6461" y="1156863"/>
              <a:ext cx="2223825" cy="1458126"/>
            </a:xfrm>
            <a:prstGeom prst="rect">
              <a:avLst/>
            </a:prstGeom>
            <a:ln w="12700">
              <a:solidFill>
                <a:srgbClr val="0070C0"/>
              </a:solidFill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5BDC550-DE02-E948-AB39-8CE444638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8282" y="2286565"/>
              <a:ext cx="2256652" cy="1418853"/>
            </a:xfrm>
            <a:prstGeom prst="rect">
              <a:avLst/>
            </a:prstGeom>
            <a:ln w="12700">
              <a:solidFill>
                <a:srgbClr val="0070C0"/>
              </a:solidFill>
            </a:ln>
          </p:spPr>
        </p:pic>
        <p:pic>
          <p:nvPicPr>
            <p:cNvPr id="8" name="Picture 7" descr="Bubble chart&#10;&#10;Description automatically generated">
              <a:extLst>
                <a:ext uri="{FF2B5EF4-FFF2-40B4-BE49-F238E27FC236}">
                  <a16:creationId xmlns:a16="http://schemas.microsoft.com/office/drawing/2014/main" id="{F7434E3A-676D-034A-99DA-CC4E35B41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70769" y="3464707"/>
              <a:ext cx="1989283" cy="1409847"/>
            </a:xfrm>
            <a:prstGeom prst="rect">
              <a:avLst/>
            </a:prstGeom>
            <a:ln w="12700">
              <a:solidFill>
                <a:srgbClr val="0070C0"/>
              </a:solidFill>
            </a:ln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0F204D7-F6A0-9D46-839F-8B060BE7BE7C}"/>
              </a:ext>
            </a:extLst>
          </p:cNvPr>
          <p:cNvGrpSpPr/>
          <p:nvPr/>
        </p:nvGrpSpPr>
        <p:grpSpPr>
          <a:xfrm>
            <a:off x="1391342" y="1554220"/>
            <a:ext cx="2508206" cy="853845"/>
            <a:chOff x="1348701" y="5207608"/>
            <a:chExt cx="2508206" cy="853845"/>
          </a:xfrm>
        </p:grpSpPr>
        <p:sp>
          <p:nvSpPr>
            <p:cNvPr id="39" name="Title 1">
              <a:extLst>
                <a:ext uri="{FF2B5EF4-FFF2-40B4-BE49-F238E27FC236}">
                  <a16:creationId xmlns:a16="http://schemas.microsoft.com/office/drawing/2014/main" id="{EBB4FF71-2575-6D4A-A622-6B4081DF5DB3}"/>
                </a:ext>
              </a:extLst>
            </p:cNvPr>
            <p:cNvSpPr txBox="1">
              <a:spLocks/>
            </p:cNvSpPr>
            <p:nvPr/>
          </p:nvSpPr>
          <p:spPr>
            <a:xfrm>
              <a:off x="1348701" y="5551385"/>
              <a:ext cx="2508206" cy="51006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 b="1" dirty="0">
                  <a:solidFill>
                    <a:srgbClr val="326CE5"/>
                  </a:solidFill>
                  <a:latin typeface="Arial Rounded MT Bold" panose="020F0704030504030204" pitchFamily="34" charset="77"/>
                </a:rPr>
                <a:t>Application UI 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296DBB2-CF4A-7F47-9106-E8F8A3ECA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29302" y="5207608"/>
              <a:ext cx="489982" cy="556523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016501-610E-D24A-B771-2FB018E698B8}"/>
              </a:ext>
            </a:extLst>
          </p:cNvPr>
          <p:cNvGrpSpPr/>
          <p:nvPr/>
        </p:nvGrpSpPr>
        <p:grpSpPr>
          <a:xfrm>
            <a:off x="5726234" y="4635633"/>
            <a:ext cx="1169978" cy="747887"/>
            <a:chOff x="5374712" y="3759000"/>
            <a:chExt cx="1728715" cy="1105049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4110C073-6FD5-BE4F-817F-806AAAC7B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74712" y="4247471"/>
              <a:ext cx="730407" cy="616578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68DB22BF-A3F1-4B41-8B41-15FA573CD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61089" y="3973651"/>
              <a:ext cx="730407" cy="616578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4B77E993-6BAB-4542-B3BD-6D294CC85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73020" y="3759000"/>
              <a:ext cx="730407" cy="616578"/>
            </a:xfrm>
            <a:prstGeom prst="rect">
              <a:avLst/>
            </a:prstGeom>
          </p:spPr>
        </p:pic>
      </p:grp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D84225E-3FE8-3849-B074-A1966C0B8E7E}"/>
              </a:ext>
            </a:extLst>
          </p:cNvPr>
          <p:cNvCxnSpPr>
            <a:cxnSpLocks/>
          </p:cNvCxnSpPr>
          <p:nvPr/>
        </p:nvCxnSpPr>
        <p:spPr>
          <a:xfrm flipV="1">
            <a:off x="6311223" y="3912079"/>
            <a:ext cx="0" cy="621791"/>
          </a:xfrm>
          <a:prstGeom prst="straightConnector1">
            <a:avLst/>
          </a:prstGeom>
          <a:ln w="508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30B245C-1FCD-6C49-9C99-3C43C5C5371C}"/>
              </a:ext>
            </a:extLst>
          </p:cNvPr>
          <p:cNvGrpSpPr/>
          <p:nvPr/>
        </p:nvGrpSpPr>
        <p:grpSpPr>
          <a:xfrm>
            <a:off x="5042714" y="1519931"/>
            <a:ext cx="2508206" cy="911884"/>
            <a:chOff x="5083198" y="5149569"/>
            <a:chExt cx="2508206" cy="911884"/>
          </a:xfrm>
        </p:grpSpPr>
        <p:sp>
          <p:nvSpPr>
            <p:cNvPr id="43" name="Title 1">
              <a:extLst>
                <a:ext uri="{FF2B5EF4-FFF2-40B4-BE49-F238E27FC236}">
                  <a16:creationId xmlns:a16="http://schemas.microsoft.com/office/drawing/2014/main" id="{9087E051-9770-5342-866E-BE4DEA12ECC7}"/>
                </a:ext>
              </a:extLst>
            </p:cNvPr>
            <p:cNvSpPr txBox="1">
              <a:spLocks/>
            </p:cNvSpPr>
            <p:nvPr/>
          </p:nvSpPr>
          <p:spPr>
            <a:xfrm>
              <a:off x="5083198" y="5407101"/>
              <a:ext cx="2508206" cy="65435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 b="1" dirty="0">
                  <a:solidFill>
                    <a:srgbClr val="326CE5"/>
                  </a:solidFill>
                  <a:latin typeface="Arial Rounded MT Bold" panose="020F0704030504030204" pitchFamily="34" charset="77"/>
                </a:rPr>
                <a:t>Laptop 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61DE600-0F31-D84F-ABCC-64B804F88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75353" y="5149569"/>
              <a:ext cx="723897" cy="603248"/>
            </a:xfrm>
            <a:prstGeom prst="rect">
              <a:avLst/>
            </a:prstGeom>
          </p:spPr>
        </p:pic>
      </p:grpSp>
      <p:pic>
        <p:nvPicPr>
          <p:cNvPr id="1026" name="Picture 2" descr="Kubernetes v1.14: What you need to know - Red Hat Developer">
            <a:extLst>
              <a:ext uri="{FF2B5EF4-FFF2-40B4-BE49-F238E27FC236}">
                <a16:creationId xmlns:a16="http://schemas.microsoft.com/office/drawing/2014/main" id="{53F1665D-B1E0-BB48-BDE9-7B1821C97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296" y="2604862"/>
            <a:ext cx="1235404" cy="119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1E0EA92-4F88-BD46-8858-88B96B9467AD}"/>
              </a:ext>
            </a:extLst>
          </p:cNvPr>
          <p:cNvGrpSpPr/>
          <p:nvPr/>
        </p:nvGrpSpPr>
        <p:grpSpPr>
          <a:xfrm>
            <a:off x="8730536" y="765627"/>
            <a:ext cx="2508206" cy="1333802"/>
            <a:chOff x="8687895" y="4419015"/>
            <a:chExt cx="2508206" cy="1333802"/>
          </a:xfrm>
        </p:grpSpPr>
        <p:sp>
          <p:nvSpPr>
            <p:cNvPr id="70" name="Title 1">
              <a:extLst>
                <a:ext uri="{FF2B5EF4-FFF2-40B4-BE49-F238E27FC236}">
                  <a16:creationId xmlns:a16="http://schemas.microsoft.com/office/drawing/2014/main" id="{C2D08B0E-1AAC-064D-A98A-2096F79FCD67}"/>
                </a:ext>
              </a:extLst>
            </p:cNvPr>
            <p:cNvSpPr txBox="1">
              <a:spLocks/>
            </p:cNvSpPr>
            <p:nvPr/>
          </p:nvSpPr>
          <p:spPr>
            <a:xfrm>
              <a:off x="8687895" y="4419015"/>
              <a:ext cx="2508206" cy="65435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b="1" dirty="0">
                  <a:solidFill>
                    <a:srgbClr val="326CE5"/>
                  </a:solidFill>
                  <a:latin typeface="Arial Rounded MT Bold" panose="020F0704030504030204" pitchFamily="34" charset="77"/>
                </a:rPr>
                <a:t>Kubernetes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A21A85C-C4F6-E74B-B1A4-A2ECF4233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15744" y="5207608"/>
              <a:ext cx="852508" cy="545209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77CC0B7-66C9-B44C-B025-B1EC4AEA5B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54218" y="3958985"/>
            <a:ext cx="2975561" cy="1544566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E5CA46-E672-454F-A930-7E79A93432F3}"/>
              </a:ext>
            </a:extLst>
          </p:cNvPr>
          <p:cNvCxnSpPr>
            <a:cxnSpLocks/>
          </p:cNvCxnSpPr>
          <p:nvPr/>
        </p:nvCxnSpPr>
        <p:spPr>
          <a:xfrm>
            <a:off x="4112891" y="3121128"/>
            <a:ext cx="855327" cy="0"/>
          </a:xfrm>
          <a:prstGeom prst="straightConnector1">
            <a:avLst/>
          </a:prstGeom>
          <a:ln w="508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79716C32-ECE6-9645-B2C4-8EA755391D26}"/>
              </a:ext>
            </a:extLst>
          </p:cNvPr>
          <p:cNvSpPr txBox="1">
            <a:spLocks/>
          </p:cNvSpPr>
          <p:nvPr/>
        </p:nvSpPr>
        <p:spPr>
          <a:xfrm>
            <a:off x="794531" y="80370"/>
            <a:ext cx="7492046" cy="6368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Overview</a:t>
            </a:r>
          </a:p>
        </p:txBody>
      </p: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745E5113-DCDF-BB4C-BA1E-23FB14B9DA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4575" y="257129"/>
            <a:ext cx="368902" cy="368902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0AE6D2A0-77DF-4F42-87EF-90C3E16DD7B0}"/>
              </a:ext>
            </a:extLst>
          </p:cNvPr>
          <p:cNvSpPr txBox="1">
            <a:spLocks/>
          </p:cNvSpPr>
          <p:nvPr/>
        </p:nvSpPr>
        <p:spPr>
          <a:xfrm>
            <a:off x="2639106" y="720982"/>
            <a:ext cx="4050509" cy="6368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Visual parsed Kubernetes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F0973E-55C1-BA4B-A172-0CF2A25803D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42714" y="2589764"/>
            <a:ext cx="2587630" cy="92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43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569B009-A37B-6B44-A26B-A16EB9A5D7B5}"/>
              </a:ext>
            </a:extLst>
          </p:cNvPr>
          <p:cNvSpPr txBox="1">
            <a:spLocks/>
          </p:cNvSpPr>
          <p:nvPr/>
        </p:nvSpPr>
        <p:spPr>
          <a:xfrm>
            <a:off x="623477" y="626031"/>
            <a:ext cx="11435938" cy="48603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VpK is designed to capture a point-in-time snapshot of the cluster.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326CE5"/>
              </a:solidFill>
              <a:latin typeface="Arial Rounded MT Bold" panose="020F0704030504030204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Vpk provides the ability to view the captured snapshot in a disconnected fashion. Once the snapshot is created the user no longer needs to be connected to the cluster.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326CE5"/>
              </a:solidFill>
              <a:latin typeface="Arial Rounded MT Bold" panose="020F0704030504030204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Vpk will </a:t>
            </a:r>
            <a:r>
              <a:rPr lang="en-US" sz="2800" b="1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not </a:t>
            </a:r>
            <a:r>
              <a:rPr lang="en-US" sz="28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modify a cluster. It is designed as read-only.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326CE5"/>
              </a:solidFill>
              <a:latin typeface="Arial Rounded MT Bold" panose="020F0704030504030204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VpK is </a:t>
            </a:r>
            <a:r>
              <a:rPr lang="en-US" sz="2800" b="1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not </a:t>
            </a:r>
            <a:r>
              <a:rPr lang="en-US" sz="28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a real time monitoring tool.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250D19-66B4-2B49-A6BB-D7E89A9426AC}"/>
              </a:ext>
            </a:extLst>
          </p:cNvPr>
          <p:cNvSpPr txBox="1">
            <a:spLocks/>
          </p:cNvSpPr>
          <p:nvPr/>
        </p:nvSpPr>
        <p:spPr>
          <a:xfrm>
            <a:off x="794531" y="80370"/>
            <a:ext cx="7492046" cy="6368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Overview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BBBA8E9D-74D0-BB45-A76C-35E0FC2F3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75" y="257129"/>
            <a:ext cx="368902" cy="36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38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9AE5FC1-FB0F-D346-8834-D594630C5B52}"/>
              </a:ext>
            </a:extLst>
          </p:cNvPr>
          <p:cNvGrpSpPr/>
          <p:nvPr/>
        </p:nvGrpSpPr>
        <p:grpSpPr>
          <a:xfrm>
            <a:off x="1684166" y="1176131"/>
            <a:ext cx="8923149" cy="4358371"/>
            <a:chOff x="1636666" y="641741"/>
            <a:chExt cx="8923149" cy="435837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CFA87E5-6227-8747-B467-A39920F79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6666" y="641741"/>
              <a:ext cx="8923149" cy="4358371"/>
            </a:xfrm>
            <a:prstGeom prst="rect">
              <a:avLst/>
            </a:prstGeom>
            <a:ln w="25400">
              <a:solidFill>
                <a:srgbClr val="326CE5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45A346F-996F-EE49-9331-13AF495D0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1182" y="1078346"/>
              <a:ext cx="2794000" cy="147053"/>
            </a:xfrm>
            <a:prstGeom prst="rect">
              <a:avLst/>
            </a:prstGeom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16AFD5F3-266B-2A4D-858A-3C1B16129E78}"/>
              </a:ext>
            </a:extLst>
          </p:cNvPr>
          <p:cNvSpPr txBox="1">
            <a:spLocks/>
          </p:cNvSpPr>
          <p:nvPr/>
        </p:nvSpPr>
        <p:spPr>
          <a:xfrm>
            <a:off x="794530" y="80370"/>
            <a:ext cx="10415775" cy="6368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Interactive schematic of deployed workload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31078A4-109F-AE47-8C55-6DE8CF442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575" y="257129"/>
            <a:ext cx="368902" cy="36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32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172DC422-88F7-114A-BF01-72DF40D26FE9}"/>
              </a:ext>
            </a:extLst>
          </p:cNvPr>
          <p:cNvGrpSpPr/>
          <p:nvPr/>
        </p:nvGrpSpPr>
        <p:grpSpPr>
          <a:xfrm>
            <a:off x="1663163" y="1615047"/>
            <a:ext cx="8983141" cy="4429493"/>
            <a:chOff x="1663163" y="605645"/>
            <a:chExt cx="8983141" cy="442949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A473F1A-DF00-D248-A1AF-0DE077C30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9031" y="617518"/>
              <a:ext cx="8817295" cy="429984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3041A9F-EB39-0B4C-9899-2AA5875AE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6993" y="617518"/>
              <a:ext cx="8862177" cy="429984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B489606-59A6-544A-933F-8885DA790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84316" y="605645"/>
              <a:ext cx="8858986" cy="442949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2A1C5F-DA92-9D44-8A71-DD42607EA456}"/>
                </a:ext>
              </a:extLst>
            </p:cNvPr>
            <p:cNvSpPr/>
            <p:nvPr/>
          </p:nvSpPr>
          <p:spPr>
            <a:xfrm>
              <a:off x="1663163" y="605645"/>
              <a:ext cx="8908684" cy="442949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AF1FAB1-80C5-9047-8B18-B09DD6A3D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05847" y="2629384"/>
              <a:ext cx="3634249" cy="2221434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F46EEF-6CE7-5845-B94B-6DCE13B648A9}"/>
                </a:ext>
              </a:extLst>
            </p:cNvPr>
            <p:cNvSpPr txBox="1"/>
            <p:nvPr/>
          </p:nvSpPr>
          <p:spPr>
            <a:xfrm>
              <a:off x="3644947" y="3074052"/>
              <a:ext cx="2018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View resource yaml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37EF1F6-3FAD-4542-B8EE-CB1144DEA91F}"/>
                </a:ext>
              </a:extLst>
            </p:cNvPr>
            <p:cNvSpPr txBox="1"/>
            <p:nvPr/>
          </p:nvSpPr>
          <p:spPr>
            <a:xfrm>
              <a:off x="6008006" y="680979"/>
              <a:ext cx="4439501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OwnerReference chains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688080B-480F-4447-BF2C-0AEECD1DF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0641" y="2842757"/>
              <a:ext cx="4036771" cy="2018386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A16498-7FD6-2D4F-A001-0FD532B773BD}"/>
                </a:ext>
              </a:extLst>
            </p:cNvPr>
            <p:cNvSpPr txBox="1"/>
            <p:nvPr/>
          </p:nvSpPr>
          <p:spPr>
            <a:xfrm>
              <a:off x="7441957" y="2842757"/>
              <a:ext cx="320434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Color coded views of RBAC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9D71E74-2B3D-EF45-9A85-3FA4951A5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28957" y="1000193"/>
              <a:ext cx="4405529" cy="1604635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D671299-3B9A-0142-967A-69B5F325A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91936" y="689616"/>
              <a:ext cx="2938698" cy="1821993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E1F7455-F56D-094B-ABB8-A21EEE6B364C}"/>
                </a:ext>
              </a:extLst>
            </p:cNvPr>
            <p:cNvSpPr txBox="1"/>
            <p:nvPr/>
          </p:nvSpPr>
          <p:spPr>
            <a:xfrm>
              <a:off x="3083934" y="865645"/>
              <a:ext cx="2149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Resource description</a:t>
              </a:r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41190F8D-7087-DE46-87B9-AD55D7E4D317}"/>
              </a:ext>
            </a:extLst>
          </p:cNvPr>
          <p:cNvSpPr txBox="1">
            <a:spLocks/>
          </p:cNvSpPr>
          <p:nvPr/>
        </p:nvSpPr>
        <p:spPr>
          <a:xfrm>
            <a:off x="794530" y="80370"/>
            <a:ext cx="10415775" cy="6368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RBAC info, view yaml, ownerRefs, descriptions</a:t>
            </a:r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90930874-0294-B64B-9CC2-D7596A8B9B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575" y="257129"/>
            <a:ext cx="368902" cy="36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558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10593BF-969E-974B-A615-F9F788AE0189}"/>
              </a:ext>
            </a:extLst>
          </p:cNvPr>
          <p:cNvGrpSpPr/>
          <p:nvPr/>
        </p:nvGrpSpPr>
        <p:grpSpPr>
          <a:xfrm>
            <a:off x="1663163" y="1460668"/>
            <a:ext cx="8908684" cy="4429493"/>
            <a:chOff x="1663163" y="605645"/>
            <a:chExt cx="8908684" cy="442949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A473F1A-DF00-D248-A1AF-0DE077C30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9031" y="617518"/>
              <a:ext cx="8817295" cy="429984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3041A9F-EB39-0B4C-9899-2AA5875AE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6993" y="617518"/>
              <a:ext cx="8862177" cy="429984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B489606-59A6-544A-933F-8885DA790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84316" y="605645"/>
              <a:ext cx="8858986" cy="442949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2A1C5F-DA92-9D44-8A71-DD42607EA456}"/>
                </a:ext>
              </a:extLst>
            </p:cNvPr>
            <p:cNvSpPr/>
            <p:nvPr/>
          </p:nvSpPr>
          <p:spPr>
            <a:xfrm>
              <a:off x="1663163" y="605645"/>
              <a:ext cx="8908684" cy="442949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446A4AD-7B49-D541-9728-DA556D1E7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20590" y="759989"/>
              <a:ext cx="4869367" cy="2060402"/>
            </a:xfrm>
            <a:prstGeom prst="rect">
              <a:avLst/>
            </a:prstGeom>
            <a:ln w="25400">
              <a:solidFill>
                <a:srgbClr val="326CE5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FAECA4C-645C-764A-AF48-80D5DF65D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05328" y="2386123"/>
              <a:ext cx="4193209" cy="2491693"/>
            </a:xfrm>
            <a:prstGeom prst="rect">
              <a:avLst/>
            </a:prstGeom>
            <a:ln w="25400">
              <a:solidFill>
                <a:srgbClr val="326CE5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F623A94-D5DA-B340-B0D8-B062408F6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>
              <a:off x="6506872" y="1140052"/>
              <a:ext cx="3928426" cy="2594983"/>
            </a:xfrm>
            <a:prstGeom prst="rect">
              <a:avLst/>
            </a:prstGeom>
            <a:ln w="25400">
              <a:solidFill>
                <a:srgbClr val="326CE5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F46EEF-6CE7-5845-B94B-6DCE13B648A9}"/>
                </a:ext>
              </a:extLst>
            </p:cNvPr>
            <p:cNvSpPr txBox="1"/>
            <p:nvPr/>
          </p:nvSpPr>
          <p:spPr>
            <a:xfrm>
              <a:off x="2005328" y="955386"/>
              <a:ext cx="19868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Hierarchy diagrams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A16498-7FD6-2D4F-A001-0FD532B773BD}"/>
                </a:ext>
              </a:extLst>
            </p:cNvPr>
            <p:cNvSpPr txBox="1"/>
            <p:nvPr/>
          </p:nvSpPr>
          <p:spPr>
            <a:xfrm>
              <a:off x="4616975" y="3365703"/>
              <a:ext cx="11664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Drill-down</a:t>
              </a:r>
            </a:p>
            <a:p>
              <a:r>
                <a:rPr lang="en-US" dirty="0"/>
                <a:t>Bar charts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37EF1F6-3FAD-4542-B8EE-CB1144DEA91F}"/>
                </a:ext>
              </a:extLst>
            </p:cNvPr>
            <p:cNvSpPr txBox="1"/>
            <p:nvPr/>
          </p:nvSpPr>
          <p:spPr>
            <a:xfrm>
              <a:off x="8365229" y="1115988"/>
              <a:ext cx="21538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CirclePack Diagrams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51AB833-B05F-7C49-9B92-04766A7B9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43692" y="3140544"/>
              <a:ext cx="1740682" cy="173261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7F99F93-D618-5547-A4ED-32738BE23BB9}"/>
                </a:ext>
              </a:extLst>
            </p:cNvPr>
            <p:cNvSpPr/>
            <p:nvPr/>
          </p:nvSpPr>
          <p:spPr>
            <a:xfrm>
              <a:off x="8443692" y="3140544"/>
              <a:ext cx="1742980" cy="1742980"/>
            </a:xfrm>
            <a:prstGeom prst="ellipse">
              <a:avLst/>
            </a:prstGeom>
            <a:noFill/>
            <a:ln w="25400">
              <a:solidFill>
                <a:srgbClr val="326C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40656B1A-74F9-0348-8CC1-CFBD0E339B4E}"/>
              </a:ext>
            </a:extLst>
          </p:cNvPr>
          <p:cNvSpPr txBox="1">
            <a:spLocks/>
          </p:cNvSpPr>
          <p:nvPr/>
        </p:nvSpPr>
        <p:spPr>
          <a:xfrm>
            <a:off x="794530" y="80370"/>
            <a:ext cx="10415775" cy="6368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Multiple graphics of K8 resources</a:t>
            </a:r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F6F9DF68-7147-C54C-979A-B1E08B2999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575" y="257129"/>
            <a:ext cx="368902" cy="36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22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6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A9B2CE7-C6EE-CF4C-A14A-08B1F9CE706D}"/>
              </a:ext>
            </a:extLst>
          </p:cNvPr>
          <p:cNvGrpSpPr/>
          <p:nvPr/>
        </p:nvGrpSpPr>
        <p:grpSpPr>
          <a:xfrm>
            <a:off x="1426922" y="906517"/>
            <a:ext cx="9560513" cy="5044966"/>
            <a:chOff x="512522" y="413682"/>
            <a:chExt cx="9560513" cy="5044966"/>
          </a:xfrm>
        </p:grpSpPr>
        <p:sp>
          <p:nvSpPr>
            <p:cNvPr id="9" name="Round Diagonal Corner Rectangle 8">
              <a:extLst>
                <a:ext uri="{FF2B5EF4-FFF2-40B4-BE49-F238E27FC236}">
                  <a16:creationId xmlns:a16="http://schemas.microsoft.com/office/drawing/2014/main" id="{94F86745-4F7F-AE4C-B5C0-BE95988A92DA}"/>
                </a:ext>
              </a:extLst>
            </p:cNvPr>
            <p:cNvSpPr/>
            <p:nvPr/>
          </p:nvSpPr>
          <p:spPr>
            <a:xfrm>
              <a:off x="512522" y="413682"/>
              <a:ext cx="9560513" cy="5044966"/>
            </a:xfrm>
            <a:prstGeom prst="round2DiagRect">
              <a:avLst>
                <a:gd name="adj1" fmla="val 5604"/>
                <a:gd name="adj2" fmla="val 0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79EA0C50-138A-6E46-9DEB-6742890B2FFB}"/>
                </a:ext>
              </a:extLst>
            </p:cNvPr>
            <p:cNvSpPr txBox="1">
              <a:spLocks/>
            </p:cNvSpPr>
            <p:nvPr/>
          </p:nvSpPr>
          <p:spPr>
            <a:xfrm>
              <a:off x="4088678" y="1344993"/>
              <a:ext cx="5741042" cy="1305500"/>
            </a:xfrm>
            <a:prstGeom prst="rect">
              <a:avLst/>
            </a:prstGeom>
          </p:spPr>
          <p:txBody>
            <a:bodyPr vert="horz" lIns="91440" tIns="45720" rIns="91440" bIns="45720" rtlCol="0" anchor="b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endParaRPr>
            </a:p>
            <a:p>
              <a:endPara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endParaRPr>
            </a:p>
            <a:p>
              <a:endPara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endParaRPr>
            </a:p>
            <a:p>
              <a:endPara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endParaRPr>
            </a:p>
            <a:p>
              <a:endPara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endParaRPr>
            </a:p>
            <a:p>
              <a:pPr algn="l"/>
              <a:r>
                <a:rPr lang="en-US" sz="3200" dirty="0">
                  <a:solidFill>
                    <a:srgbClr val="326CE5"/>
                  </a:solidFill>
                  <a:latin typeface="Arial Rounded MT Bold" panose="020F0704030504030204" pitchFamily="34" charset="77"/>
                </a:rPr>
                <a:t> insert training topic</a:t>
              </a:r>
            </a:p>
            <a:p>
              <a:r>
                <a:rPr lang="en-US" sz="3200" dirty="0">
                  <a:latin typeface="Arial Rounded MT Bold" panose="020F0704030504030204" pitchFamily="34" charset="77"/>
                </a:rPr>
                <a:t> </a:t>
              </a:r>
            </a:p>
          </p:txBody>
        </p:sp>
        <p:pic>
          <p:nvPicPr>
            <p:cNvPr id="4" name="Picture 3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06768F72-F13D-E646-9917-A9BA7C973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350" y="3815115"/>
              <a:ext cx="2232108" cy="1442267"/>
            </a:xfrm>
            <a:prstGeom prst="rect">
              <a:avLst/>
            </a:prstGeom>
            <a:ln w="12700">
              <a:solidFill>
                <a:srgbClr val="0070C0"/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285055F-6E73-BD40-B954-0D984FAAB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9408" y="1318050"/>
              <a:ext cx="2545743" cy="1600617"/>
            </a:xfrm>
            <a:prstGeom prst="rect">
              <a:avLst/>
            </a:prstGeom>
            <a:ln w="12700">
              <a:solidFill>
                <a:srgbClr val="0070C0"/>
              </a:solidFill>
            </a:ln>
          </p:spPr>
        </p:pic>
        <p:pic>
          <p:nvPicPr>
            <p:cNvPr id="16" name="Picture 15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4608609F-632D-9D41-B27F-D315E64F0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1633" y="2774562"/>
              <a:ext cx="1176014" cy="1167825"/>
            </a:xfrm>
            <a:prstGeom prst="rect">
              <a:avLst/>
            </a:prstGeom>
            <a:ln>
              <a:solidFill>
                <a:srgbClr val="326CE5"/>
              </a:solidFill>
            </a:ln>
          </p:spPr>
        </p:pic>
        <p:pic>
          <p:nvPicPr>
            <p:cNvPr id="5" name="Picture 4" descr="Bubble chart&#10;&#10;Description automatically generated">
              <a:extLst>
                <a:ext uri="{FF2B5EF4-FFF2-40B4-BE49-F238E27FC236}">
                  <a16:creationId xmlns:a16="http://schemas.microsoft.com/office/drawing/2014/main" id="{7D00AE97-5040-9E4E-93AD-19911E4FE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62277" y="4041242"/>
              <a:ext cx="2158367" cy="1348444"/>
            </a:xfrm>
            <a:prstGeom prst="rect">
              <a:avLst/>
            </a:prstGeom>
            <a:ln w="12700">
              <a:solidFill>
                <a:srgbClr val="0070C0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49CD72F-C91D-A044-AE16-3936BEDBF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2316" y="3047000"/>
              <a:ext cx="1667479" cy="892334"/>
            </a:xfrm>
            <a:prstGeom prst="rect">
              <a:avLst/>
            </a:prstGeom>
            <a:ln>
              <a:solidFill>
                <a:srgbClr val="326CE5"/>
              </a:solidFill>
            </a:ln>
          </p:spPr>
        </p:pic>
        <p:pic>
          <p:nvPicPr>
            <p:cNvPr id="18" name="Picture 17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B978C727-F9FC-0444-9161-B4B20CB86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68407" y="2879038"/>
              <a:ext cx="2175215" cy="1305500"/>
            </a:xfrm>
            <a:prstGeom prst="rect">
              <a:avLst/>
            </a:prstGeom>
          </p:spPr>
        </p:pic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FE4E105-4C6C-C042-B220-0569D473E162}"/>
                </a:ext>
              </a:extLst>
            </p:cNvPr>
            <p:cNvSpPr/>
            <p:nvPr/>
          </p:nvSpPr>
          <p:spPr>
            <a:xfrm>
              <a:off x="4088677" y="1298671"/>
              <a:ext cx="5741043" cy="1305500"/>
            </a:xfrm>
            <a:prstGeom prst="roundRect">
              <a:avLst/>
            </a:prstGeom>
            <a:noFill/>
            <a:ln w="25400">
              <a:solidFill>
                <a:srgbClr val="326C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FE715EE8-C81B-B047-A1EA-9BCC8FE1CEED}"/>
                </a:ext>
              </a:extLst>
            </p:cNvPr>
            <p:cNvSpPr txBox="1">
              <a:spLocks/>
            </p:cNvSpPr>
            <p:nvPr/>
          </p:nvSpPr>
          <p:spPr>
            <a:xfrm>
              <a:off x="1412046" y="472254"/>
              <a:ext cx="7684454" cy="6368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200" dirty="0">
                  <a:solidFill>
                    <a:srgbClr val="326CE5"/>
                  </a:solidFill>
                  <a:latin typeface="Arial Rounded MT Bold" panose="020F0704030504030204" pitchFamily="34" charset="77"/>
                </a:rPr>
                <a:t>VpK Training</a:t>
              </a:r>
            </a:p>
          </p:txBody>
        </p:sp>
        <p:pic>
          <p:nvPicPr>
            <p:cNvPr id="17" name="Picture 16" descr="Icon&#10;&#10;Description automatically generated">
              <a:extLst>
                <a:ext uri="{FF2B5EF4-FFF2-40B4-BE49-F238E27FC236}">
                  <a16:creationId xmlns:a16="http://schemas.microsoft.com/office/drawing/2014/main" id="{56F6753A-9F06-5D4F-AFA0-FF753924A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2090" y="649013"/>
              <a:ext cx="368902" cy="3689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3741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3396</TotalTime>
  <Words>124</Words>
  <Application>Microsoft Macintosh PowerPoint</Application>
  <PresentationFormat>Widescreen</PresentationFormat>
  <Paragraphs>35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Arial Rounded MT Bold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parsed Kubernetes (VpK) architecture</dc:title>
  <dc:creator>Dave Weilert</dc:creator>
  <cp:lastModifiedBy>Dave Weilert</cp:lastModifiedBy>
  <cp:revision>38</cp:revision>
  <dcterms:created xsi:type="dcterms:W3CDTF">2018-07-07T20:39:41Z</dcterms:created>
  <dcterms:modified xsi:type="dcterms:W3CDTF">2020-12-27T19:33:59Z</dcterms:modified>
</cp:coreProperties>
</file>